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40" r:id="rId1"/>
  </p:sldMasterIdLst>
  <p:sldIdLst>
    <p:sldId id="262" r:id="rId2"/>
    <p:sldId id="257" r:id="rId3"/>
    <p:sldId id="258" r:id="rId4"/>
    <p:sldId id="260" r:id="rId5"/>
    <p:sldId id="259" r:id="rId6"/>
    <p:sldId id="261" r:id="rId7"/>
    <p:sldId id="264" r:id="rId8"/>
    <p:sldId id="265" r:id="rId9"/>
    <p:sldId id="266" r:id="rId10"/>
    <p:sldId id="267" r:id="rId11"/>
    <p:sldId id="268"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39" d="100"/>
          <a:sy n="139" d="100"/>
        </p:scale>
        <p:origin x="-134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2233D26B-DFC2-4248-8ED0-AD3E108CBDD7}" type="datetime1">
              <a:rPr lang="en-US" smtClean="0"/>
              <a:pPr/>
              <a:t>2/19/16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A581E0-D653-4D78-A48F-41D80498BC7E}" type="datetime1">
              <a:rPr lang="en-US" smtClean="0"/>
              <a:pPr/>
              <a:t>2/19/16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237106-F2ED-405E-BC33-CC3CF426205F}"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694C003-38E8-486A-9BFD-47E55D87241C}" type="datetime1">
              <a:rPr lang="en-US" smtClean="0"/>
              <a:pPr/>
              <a:t>2/19/16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E059EAA3-934B-41DB-B3B1-806F4BE5CC37}" type="datetime1">
              <a:rPr lang="en-US" smtClean="0"/>
              <a:pPr/>
              <a:t>2/19/16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F97F932-D99A-4087-BFB1-EA42FAFC8D2C}" type="datetime1">
              <a:rPr lang="en-US" smtClean="0"/>
              <a:pPr/>
              <a:t>2/19/16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8B3AFFF1-9C47-49F0-AE12-AF188F3F4E82}" type="datetime1">
              <a:rPr lang="en-US" smtClean="0"/>
              <a:pPr/>
              <a:t>2/19/16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dirty="0"/>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C96367-2F2B-4F6E-ACF4-15FA13738E10}" type="datetime1">
              <a:rPr lang="en-US" smtClean="0"/>
              <a:pPr/>
              <a:t>2/19/16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523C92-45F4-4C30-810D-4886C1BA696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FB3498D-21C7-408B-8EF5-5B55DEF0BFD5}" type="datetime1">
              <a:rPr lang="en-US" smtClean="0"/>
              <a:pPr/>
              <a:t>2/19/16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84DB246E-8FD1-42FF-94A4-E4133095C37A}" type="datetime1">
              <a:rPr lang="en-US" smtClean="0"/>
              <a:pPr/>
              <a:t>2/19/16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93939D4-B818-4372-B1EE-7CB6D5BBC74A}" type="datetime1">
              <a:rPr lang="en-US" smtClean="0"/>
              <a:pPr/>
              <a:t>2/19/16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5E438-4D0D-4834-B658-A90420491D98}" type="datetime1">
              <a:rPr lang="en-US" smtClean="0"/>
              <a:pPr/>
              <a:t>2/19/16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F8ADFA-7142-4015-85E6-1712F15FA709}" type="datetime1">
              <a:rPr lang="en-US" smtClean="0"/>
              <a:pPr/>
              <a:t>2/19/16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8B3AFFF1-9C47-49F0-AE12-AF188F3F4E82}" type="datetime1">
              <a:rPr lang="en-US" smtClean="0"/>
              <a:pPr/>
              <a:t>2/19/16</a:t>
            </a:fld>
            <a:endParaRPr lang="en-US" dirty="0"/>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38237106-F2ED-405E-BC33-CC3CF426205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741" r:id="rId1"/>
    <p:sldLayoutId id="2147484742" r:id="rId2"/>
    <p:sldLayoutId id="2147484743" r:id="rId3"/>
    <p:sldLayoutId id="2147484744" r:id="rId4"/>
    <p:sldLayoutId id="2147484745" r:id="rId5"/>
    <p:sldLayoutId id="2147484746" r:id="rId6"/>
    <p:sldLayoutId id="2147484747" r:id="rId7"/>
    <p:sldLayoutId id="2147484748" r:id="rId8"/>
    <p:sldLayoutId id="2147484749" r:id="rId9"/>
    <p:sldLayoutId id="2147484750" r:id="rId10"/>
    <p:sldLayoutId id="2147484751" r:id="rId11"/>
    <p:sldLayoutId id="2147484752" r:id="rId12"/>
  </p:sldLayoutIdLst>
  <p:hf sldNum="0" hdr="0" ftr="0" dt="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oceanservice.noaa.gov" TargetMode="Externa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oceanservice.noaa.gov/topics/" TargetMode="External"/><Relationship Id="rId3" Type="http://schemas.openxmlformats.org/officeDocument/2006/relationships/hyperlink" Target="http://oceanservice.noaa.gov"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tahli_kouperstein@discovery.co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910326"/>
          </a:xfrm>
        </p:spPr>
        <p:txBody>
          <a:bodyPr/>
          <a:lstStyle/>
          <a:p>
            <a:r>
              <a:rPr lang="en-US" sz="3600" dirty="0" smtClean="0"/>
              <a:t>National Ocean Service</a:t>
            </a:r>
            <a:endParaRPr lang="en-US" sz="3600" dirty="0"/>
          </a:p>
        </p:txBody>
      </p:sp>
      <p:sp>
        <p:nvSpPr>
          <p:cNvPr id="3" name="Content Placeholder 2"/>
          <p:cNvSpPr>
            <a:spLocks noGrp="1"/>
          </p:cNvSpPr>
          <p:nvPr>
            <p:ph idx="1"/>
          </p:nvPr>
        </p:nvSpPr>
        <p:spPr/>
        <p:txBody>
          <a:bodyPr/>
          <a:lstStyle/>
          <a:p>
            <a:r>
              <a:rPr lang="en-US" sz="1800" dirty="0">
                <a:hlinkClick r:id="rId2"/>
              </a:rPr>
              <a:t>http://</a:t>
            </a:r>
            <a:r>
              <a:rPr lang="en-US" sz="1800" dirty="0" smtClean="0">
                <a:hlinkClick r:id="rId2"/>
              </a:rPr>
              <a:t>oceanservice.noaa.gov</a:t>
            </a:r>
            <a:endParaRPr lang="en-US" sz="1800" dirty="0" smtClean="0"/>
          </a:p>
          <a:p>
            <a:r>
              <a:rPr lang="en-US" sz="1400" dirty="0"/>
              <a:t>The National Ocean Service (NOS) is the nation’s most comprehensive ocean and coastal agency. Its mission is to provide science-based solutions through collaborative partnerships to address evolving economic, environmental and social pressures on our oceans and coasts. </a:t>
            </a:r>
          </a:p>
        </p:txBody>
      </p:sp>
      <p:pic>
        <p:nvPicPr>
          <p:cNvPr id="5" name="Picture 4" descr="Screen Shot 2016-02-19 at 11.55.1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454" y="3320180"/>
            <a:ext cx="6228645" cy="3310192"/>
          </a:xfrm>
          <a:prstGeom prst="rect">
            <a:avLst/>
          </a:prstGeom>
        </p:spPr>
      </p:pic>
      <p:sp>
        <p:nvSpPr>
          <p:cNvPr id="4" name="TextBox 3"/>
          <p:cNvSpPr txBox="1"/>
          <p:nvPr/>
        </p:nvSpPr>
        <p:spPr>
          <a:xfrm>
            <a:off x="-904578" y="2137914"/>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583913335"/>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xmlns:p14="http://schemas.microsoft.com/office/powerpoint/2010/main">
        <p:cut/>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Objectivity </a:t>
            </a:r>
            <a:endParaRPr lang="en-US" dirty="0"/>
          </a:p>
        </p:txBody>
      </p:sp>
      <p:sp>
        <p:nvSpPr>
          <p:cNvPr id="4" name="Rectangle 3"/>
          <p:cNvSpPr/>
          <p:nvPr/>
        </p:nvSpPr>
        <p:spPr>
          <a:xfrm>
            <a:off x="885576" y="1971963"/>
            <a:ext cx="7335251" cy="2585323"/>
          </a:xfrm>
          <a:prstGeom prst="rect">
            <a:avLst/>
          </a:prstGeom>
        </p:spPr>
        <p:txBody>
          <a:bodyPr wrap="square">
            <a:spAutoFit/>
          </a:bodyPr>
          <a:lstStyle/>
          <a:p>
            <a:pPr marL="285750" indent="-285750">
              <a:buFont typeface="Arial"/>
              <a:buChar char="•"/>
            </a:pPr>
            <a:r>
              <a:rPr lang="en-US" dirty="0"/>
              <a:t>Yes the agenda of the organization is to convince the audience to watch the entire documentary.   </a:t>
            </a:r>
            <a:endParaRPr lang="en-US" dirty="0" smtClean="0"/>
          </a:p>
          <a:p>
            <a:pPr marL="285750" indent="-285750">
              <a:buFont typeface="Arial"/>
              <a:buChar char="•"/>
            </a:pPr>
            <a:endParaRPr lang="en-US" dirty="0"/>
          </a:p>
          <a:p>
            <a:pPr marL="285750" indent="-285750">
              <a:buFont typeface="Arial"/>
              <a:buChar char="•"/>
            </a:pPr>
            <a:r>
              <a:rPr lang="en-US" dirty="0" smtClean="0"/>
              <a:t>The </a:t>
            </a:r>
            <a:r>
              <a:rPr lang="en-US" dirty="0"/>
              <a:t>site does not explain its policy on advertising. </a:t>
            </a:r>
            <a:endParaRPr lang="en-US" dirty="0" smtClean="0"/>
          </a:p>
          <a:p>
            <a:pPr marL="285750" indent="-285750">
              <a:buFont typeface="Arial"/>
              <a:buChar char="•"/>
            </a:pPr>
            <a:endParaRPr lang="en-US" dirty="0"/>
          </a:p>
          <a:p>
            <a:pPr marL="285750" indent="-285750">
              <a:buFont typeface="Arial"/>
              <a:buChar char="•"/>
            </a:pPr>
            <a:r>
              <a:rPr lang="en-US" dirty="0" smtClean="0"/>
              <a:t> </a:t>
            </a:r>
            <a:r>
              <a:rPr lang="en-US" dirty="0"/>
              <a:t>Although the content is free, the documentary itself is not.  You either have to watch it on their channel, which does have commercial breaks or buy the movie. There is also institutional advertising. </a:t>
            </a:r>
            <a:endParaRPr lang="en-US" dirty="0"/>
          </a:p>
        </p:txBody>
      </p:sp>
    </p:spTree>
    <p:extLst>
      <p:ext uri="{BB962C8B-B14F-4D97-AF65-F5344CB8AC3E}">
        <p14:creationId xmlns:p14="http://schemas.microsoft.com/office/powerpoint/2010/main" val="1499315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Currency </a:t>
            </a:r>
            <a:endParaRPr lang="en-US" dirty="0"/>
          </a:p>
        </p:txBody>
      </p:sp>
      <p:sp>
        <p:nvSpPr>
          <p:cNvPr id="4" name="Rectangle 3"/>
          <p:cNvSpPr/>
          <p:nvPr/>
        </p:nvSpPr>
        <p:spPr>
          <a:xfrm>
            <a:off x="802031" y="1621021"/>
            <a:ext cx="7535759" cy="2862323"/>
          </a:xfrm>
          <a:prstGeom prst="rect">
            <a:avLst/>
          </a:prstGeom>
        </p:spPr>
        <p:txBody>
          <a:bodyPr wrap="square">
            <a:spAutoFit/>
          </a:bodyPr>
          <a:lstStyle/>
          <a:p>
            <a:pPr marL="285750" indent="-285750">
              <a:buFont typeface="Arial"/>
              <a:buChar char="•"/>
            </a:pPr>
            <a:r>
              <a:rPr lang="en-US" dirty="0"/>
              <a:t>The site was last updated in 2012.  </a:t>
            </a:r>
            <a:endParaRPr lang="en-US" dirty="0" smtClean="0"/>
          </a:p>
          <a:p>
            <a:pPr marL="285750" indent="-285750">
              <a:buFont typeface="Arial"/>
              <a:buChar char="•"/>
            </a:pPr>
            <a:endParaRPr lang="en-US" dirty="0"/>
          </a:p>
          <a:p>
            <a:pPr marL="285750" indent="-285750">
              <a:buFont typeface="Arial"/>
              <a:buChar char="•"/>
            </a:pPr>
            <a:r>
              <a:rPr lang="en-US" dirty="0" smtClean="0"/>
              <a:t>The </a:t>
            </a:r>
            <a:r>
              <a:rPr lang="en-US" dirty="0"/>
              <a:t>writing content is persuasive and influencing. </a:t>
            </a:r>
            <a:endParaRPr lang="en-US" dirty="0"/>
          </a:p>
          <a:p>
            <a:pPr marL="285750" indent="-285750">
              <a:buFont typeface="Arial"/>
              <a:buChar char="•"/>
            </a:pPr>
            <a:endParaRPr lang="en-US" dirty="0" smtClean="0"/>
          </a:p>
          <a:p>
            <a:pPr marL="285750" indent="-285750">
              <a:buFont typeface="Arial"/>
              <a:buChar char="•"/>
            </a:pPr>
            <a:r>
              <a:rPr lang="en-US" dirty="0" smtClean="0"/>
              <a:t>No </a:t>
            </a:r>
            <a:r>
              <a:rPr lang="en-US" dirty="0"/>
              <a:t>date on the webpage, or </a:t>
            </a:r>
            <a:r>
              <a:rPr lang="en-US" dirty="0" smtClean="0"/>
              <a:t>dates.</a:t>
            </a:r>
          </a:p>
          <a:p>
            <a:pPr marL="285750" indent="-285750">
              <a:buFont typeface="Arial"/>
              <a:buChar char="•"/>
            </a:pPr>
            <a:endParaRPr lang="en-US" dirty="0"/>
          </a:p>
          <a:p>
            <a:pPr marL="285750" indent="-285750">
              <a:buFont typeface="Arial"/>
              <a:buChar char="•"/>
            </a:pPr>
            <a:r>
              <a:rPr lang="en-US" dirty="0" smtClean="0"/>
              <a:t>Factual </a:t>
            </a:r>
            <a:r>
              <a:rPr lang="en-US" dirty="0"/>
              <a:t>information not dated. </a:t>
            </a:r>
            <a:endParaRPr lang="en-US" dirty="0" smtClean="0"/>
          </a:p>
          <a:p>
            <a:pPr marL="285750" indent="-285750">
              <a:buFont typeface="Arial"/>
              <a:buChar char="•"/>
            </a:pPr>
            <a:endParaRPr lang="en-US" dirty="0"/>
          </a:p>
          <a:p>
            <a:pPr marL="285750" indent="-285750">
              <a:buFont typeface="Arial"/>
              <a:buChar char="•"/>
            </a:pPr>
            <a:r>
              <a:rPr lang="en-US" dirty="0" smtClean="0"/>
              <a:t>The </a:t>
            </a:r>
            <a:r>
              <a:rPr lang="en-US" dirty="0"/>
              <a:t>page was first placed on the web 2012 month prior to the documentary’s live premiere.</a:t>
            </a:r>
          </a:p>
        </p:txBody>
      </p:sp>
    </p:spTree>
    <p:extLst>
      <p:ext uri="{BB962C8B-B14F-4D97-AF65-F5344CB8AC3E}">
        <p14:creationId xmlns:p14="http://schemas.microsoft.com/office/powerpoint/2010/main" val="817653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Coverage </a:t>
            </a:r>
            <a:endParaRPr lang="en-US" dirty="0"/>
          </a:p>
        </p:txBody>
      </p:sp>
      <p:sp>
        <p:nvSpPr>
          <p:cNvPr id="4" name="Rectangle 3"/>
          <p:cNvSpPr/>
          <p:nvPr/>
        </p:nvSpPr>
        <p:spPr>
          <a:xfrm>
            <a:off x="785323" y="1687865"/>
            <a:ext cx="3909906" cy="3139321"/>
          </a:xfrm>
          <a:prstGeom prst="rect">
            <a:avLst/>
          </a:prstGeom>
        </p:spPr>
        <p:txBody>
          <a:bodyPr wrap="square">
            <a:spAutoFit/>
          </a:bodyPr>
          <a:lstStyle/>
          <a:p>
            <a:pPr marL="285750" indent="-285750">
              <a:buFont typeface="Arial"/>
              <a:buChar char="•"/>
            </a:pPr>
            <a:r>
              <a:rPr lang="en-US" dirty="0"/>
              <a:t>The site has been completed. </a:t>
            </a:r>
            <a:endParaRPr lang="en-US" dirty="0" smtClean="0"/>
          </a:p>
          <a:p>
            <a:r>
              <a:rPr lang="en-US" dirty="0" smtClean="0"/>
              <a:t> </a:t>
            </a:r>
          </a:p>
          <a:p>
            <a:pPr marL="285750" indent="-285750">
              <a:buFont typeface="Arial"/>
              <a:buChar char="•"/>
            </a:pPr>
            <a:r>
              <a:rPr lang="en-US" dirty="0" smtClean="0"/>
              <a:t>Important </a:t>
            </a:r>
            <a:r>
              <a:rPr lang="en-US" dirty="0"/>
              <a:t>information left out is citing the person who did all the research.  </a:t>
            </a:r>
            <a:endParaRPr lang="en-US" dirty="0" smtClean="0"/>
          </a:p>
          <a:p>
            <a:pPr marL="285750" indent="-285750">
              <a:buFont typeface="Arial"/>
              <a:buChar char="•"/>
            </a:pPr>
            <a:endParaRPr lang="en-US" dirty="0"/>
          </a:p>
          <a:p>
            <a:pPr marL="285750" indent="-285750">
              <a:buFont typeface="Arial"/>
              <a:buChar char="•"/>
            </a:pPr>
            <a:r>
              <a:rPr lang="en-US" dirty="0" smtClean="0"/>
              <a:t> </a:t>
            </a:r>
            <a:r>
              <a:rPr lang="en-US" dirty="0"/>
              <a:t>The arguments are not well supported. </a:t>
            </a:r>
            <a:endParaRPr lang="en-US" dirty="0" smtClean="0"/>
          </a:p>
          <a:p>
            <a:pPr marL="285750" indent="-285750">
              <a:buFont typeface="Arial"/>
              <a:buChar char="•"/>
            </a:pPr>
            <a:endParaRPr lang="en-US" dirty="0"/>
          </a:p>
          <a:p>
            <a:r>
              <a:rPr lang="en-US" dirty="0" smtClean="0"/>
              <a:t>Ex. Sample argument text from site. </a:t>
            </a:r>
          </a:p>
        </p:txBody>
      </p:sp>
      <p:pic>
        <p:nvPicPr>
          <p:cNvPr id="6" name="Picture 5" descr="Screen Shot 2016-02-19 at 12.35.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1130" y="1444532"/>
            <a:ext cx="4295512" cy="5230713"/>
          </a:xfrm>
          <a:prstGeom prst="rect">
            <a:avLst/>
          </a:prstGeom>
        </p:spPr>
      </p:pic>
    </p:spTree>
    <p:extLst>
      <p:ext uri="{BB962C8B-B14F-4D97-AF65-F5344CB8AC3E}">
        <p14:creationId xmlns:p14="http://schemas.microsoft.com/office/powerpoint/2010/main" val="707195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AUTHORITY</a:t>
            </a:r>
            <a:endParaRPr lang="en-US" dirty="0"/>
          </a:p>
        </p:txBody>
      </p:sp>
      <p:sp>
        <p:nvSpPr>
          <p:cNvPr id="3" name="Content Placeholder 2"/>
          <p:cNvSpPr>
            <a:spLocks noGrp="1"/>
          </p:cNvSpPr>
          <p:nvPr>
            <p:ph idx="1"/>
          </p:nvPr>
        </p:nvSpPr>
        <p:spPr>
          <a:xfrm>
            <a:off x="549275" y="1600201"/>
            <a:ext cx="8042276" cy="4133671"/>
          </a:xfrm>
        </p:spPr>
        <p:txBody>
          <a:bodyPr>
            <a:normAutofit lnSpcReduction="10000"/>
          </a:bodyPr>
          <a:lstStyle/>
          <a:p>
            <a:pPr marL="0" indent="0">
              <a:buNone/>
            </a:pPr>
            <a:r>
              <a:rPr lang="en-US" dirty="0" smtClean="0"/>
              <a:t>Parent Organization:</a:t>
            </a:r>
          </a:p>
          <a:p>
            <a:pPr marL="0" indent="0">
              <a:buNone/>
            </a:pPr>
            <a:r>
              <a:rPr lang="en-US" dirty="0" smtClean="0"/>
              <a:t>US Department of Commerce</a:t>
            </a:r>
          </a:p>
          <a:p>
            <a:pPr marL="0" indent="0">
              <a:buNone/>
            </a:pPr>
            <a:r>
              <a:rPr lang="en-US" dirty="0" smtClean="0"/>
              <a:t>National Oceanic and Atmospheric Administration</a:t>
            </a:r>
          </a:p>
          <a:p>
            <a:pPr marL="0" indent="0">
              <a:buNone/>
            </a:pPr>
            <a:r>
              <a:rPr lang="en-US" dirty="0" smtClean="0"/>
              <a:t>Leadership:</a:t>
            </a:r>
            <a:endParaRPr lang="en-US" dirty="0"/>
          </a:p>
          <a:p>
            <a:r>
              <a:rPr lang="en-US" dirty="0"/>
              <a:t>W. Russell </a:t>
            </a:r>
            <a:r>
              <a:rPr lang="en-US" dirty="0" err="1"/>
              <a:t>Callender</a:t>
            </a:r>
            <a:r>
              <a:rPr lang="en-US" dirty="0"/>
              <a:t>, </a:t>
            </a:r>
            <a:r>
              <a:rPr lang="en-US" dirty="0" smtClean="0"/>
              <a:t>Ph.D.</a:t>
            </a:r>
          </a:p>
          <a:p>
            <a:pPr lvl="1"/>
            <a:r>
              <a:rPr lang="en-US" dirty="0" smtClean="0"/>
              <a:t>Assistant </a:t>
            </a:r>
            <a:r>
              <a:rPr lang="en-US" dirty="0"/>
              <a:t>Administrator, National Ocean </a:t>
            </a:r>
            <a:r>
              <a:rPr lang="en-US" dirty="0" smtClean="0"/>
              <a:t>Service. </a:t>
            </a:r>
            <a:r>
              <a:rPr lang="en-US" dirty="0"/>
              <a:t>R</a:t>
            </a:r>
            <a:r>
              <a:rPr lang="en-US" dirty="0" smtClean="0"/>
              <a:t>eceived </a:t>
            </a:r>
            <a:r>
              <a:rPr lang="en-US" dirty="0"/>
              <a:t>a Ph.D. in geology from Texas A&amp;M University in 1992 with research expertise in deep sea benthic paleoecology and marine geology</a:t>
            </a:r>
            <a:r>
              <a:rPr lang="en-US" dirty="0" smtClean="0"/>
              <a:t>.</a:t>
            </a:r>
          </a:p>
          <a:p>
            <a:pPr marL="349250" lvl="1" indent="0">
              <a:buNone/>
            </a:pPr>
            <a:endParaRPr lang="en-US" dirty="0" smtClean="0"/>
          </a:p>
        </p:txBody>
      </p:sp>
    </p:spTree>
    <p:extLst>
      <p:ext uri="{BB962C8B-B14F-4D97-AF65-F5344CB8AC3E}">
        <p14:creationId xmlns:p14="http://schemas.microsoft.com/office/powerpoint/2010/main" val="2397114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ACCURACY</a:t>
            </a:r>
            <a:endParaRPr lang="en-US" dirty="0"/>
          </a:p>
        </p:txBody>
      </p:sp>
      <p:sp>
        <p:nvSpPr>
          <p:cNvPr id="3" name="Content Placeholder 2"/>
          <p:cNvSpPr>
            <a:spLocks noGrp="1"/>
          </p:cNvSpPr>
          <p:nvPr>
            <p:ph idx="1"/>
          </p:nvPr>
        </p:nvSpPr>
        <p:spPr/>
        <p:txBody>
          <a:bodyPr>
            <a:normAutofit fontScale="92500" lnSpcReduction="10000"/>
          </a:bodyPr>
          <a:lstStyle/>
          <a:p>
            <a:r>
              <a:rPr lang="en-US" dirty="0"/>
              <a:t>F</a:t>
            </a:r>
            <a:r>
              <a:rPr lang="en-US" dirty="0" smtClean="0"/>
              <a:t>ree </a:t>
            </a:r>
            <a:r>
              <a:rPr lang="en-US" dirty="0"/>
              <a:t>of spelling, punctuation, grammatical, and typographical errors. </a:t>
            </a:r>
            <a:endParaRPr lang="en-US" dirty="0" smtClean="0"/>
          </a:p>
          <a:p>
            <a:r>
              <a:rPr lang="en-US" dirty="0" smtClean="0"/>
              <a:t>Information is very detailed</a:t>
            </a:r>
          </a:p>
          <a:p>
            <a:r>
              <a:rPr lang="en-US" dirty="0" smtClean="0"/>
              <a:t>Unable to locate outside sources on site</a:t>
            </a:r>
          </a:p>
          <a:p>
            <a:r>
              <a:rPr lang="en-US" dirty="0" smtClean="0"/>
              <a:t>Pages/facts recent</a:t>
            </a:r>
          </a:p>
          <a:p>
            <a:r>
              <a:rPr lang="en-US" dirty="0" smtClean="0"/>
              <a:t>“NOAA </a:t>
            </a:r>
            <a:r>
              <a:rPr lang="en-US" dirty="0"/>
              <a:t>has issued Information Quality Guidelines for ensuring and maximizing the quality, objectivity, utility, and integrity of information which it disseminates</a:t>
            </a:r>
            <a:r>
              <a:rPr lang="en-US" dirty="0" smtClean="0"/>
              <a:t>.” </a:t>
            </a:r>
          </a:p>
          <a:p>
            <a:pPr lvl="1"/>
            <a:r>
              <a:rPr lang="en-US" dirty="0"/>
              <a:t>Found at http://</a:t>
            </a:r>
            <a:r>
              <a:rPr lang="en-US" dirty="0" err="1"/>
              <a:t>www.cio.noaa.gov</a:t>
            </a:r>
            <a:r>
              <a:rPr lang="en-US" dirty="0"/>
              <a:t>/</a:t>
            </a:r>
            <a:r>
              <a:rPr lang="en-US" dirty="0" err="1"/>
              <a:t>services_programs</a:t>
            </a:r>
            <a:r>
              <a:rPr lang="en-US" dirty="0"/>
              <a:t>/</a:t>
            </a:r>
            <a:r>
              <a:rPr lang="en-US" dirty="0" err="1"/>
              <a:t>info_quality.html</a:t>
            </a:r>
            <a:endParaRPr lang="en-US" dirty="0"/>
          </a:p>
        </p:txBody>
      </p:sp>
    </p:spTree>
    <p:extLst>
      <p:ext uri="{BB962C8B-B14F-4D97-AF65-F5344CB8AC3E}">
        <p14:creationId xmlns:p14="http://schemas.microsoft.com/office/powerpoint/2010/main" val="3251288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OBJECTIVITY</a:t>
            </a:r>
            <a:endParaRPr lang="en-US" dirty="0"/>
          </a:p>
        </p:txBody>
      </p:sp>
      <p:sp>
        <p:nvSpPr>
          <p:cNvPr id="3" name="Content Placeholder 2"/>
          <p:cNvSpPr>
            <a:spLocks noGrp="1"/>
          </p:cNvSpPr>
          <p:nvPr>
            <p:ph idx="1"/>
          </p:nvPr>
        </p:nvSpPr>
        <p:spPr>
          <a:xfrm>
            <a:off x="549275" y="1600200"/>
            <a:ext cx="8042276" cy="4712661"/>
          </a:xfrm>
        </p:spPr>
        <p:txBody>
          <a:bodyPr>
            <a:normAutofit/>
          </a:bodyPr>
          <a:lstStyle/>
          <a:p>
            <a:r>
              <a:rPr lang="en-US" sz="2000" dirty="0" smtClean="0"/>
              <a:t>Agenda clearly stated: “</a:t>
            </a:r>
            <a:r>
              <a:rPr lang="en-US" sz="2000" dirty="0"/>
              <a:t>Our mission is to provide science-based solutions through collaborative partnerships to address evolving economic, environmental, and social pressures on our ocean and coasts</a:t>
            </a:r>
            <a:r>
              <a:rPr lang="en-US" sz="2000" dirty="0" smtClean="0"/>
              <a:t>.”</a:t>
            </a:r>
          </a:p>
          <a:p>
            <a:r>
              <a:rPr lang="en-US" sz="2000" dirty="0" smtClean="0"/>
              <a:t>No advertising for non-governmental entities</a:t>
            </a:r>
          </a:p>
          <a:p>
            <a:r>
              <a:rPr lang="en-US" sz="2000" dirty="0" smtClean="0"/>
              <a:t>Advertising/Endorsement police: </a:t>
            </a:r>
            <a:r>
              <a:rPr lang="en-US" sz="2000" i="1" dirty="0" smtClean="0"/>
              <a:t>No endorsement </a:t>
            </a:r>
            <a:r>
              <a:rPr lang="en-US" sz="2000" i="1" dirty="0"/>
              <a:t>by NOAA or DOC</a:t>
            </a:r>
            <a:r>
              <a:rPr lang="en-US" sz="2000" i="1" dirty="0" smtClean="0"/>
              <a:t>.”</a:t>
            </a:r>
          </a:p>
          <a:p>
            <a:r>
              <a:rPr lang="en-US" dirty="0" smtClean="0"/>
              <a:t>No apparent commercial purposes</a:t>
            </a:r>
          </a:p>
          <a:p>
            <a:r>
              <a:rPr lang="en-US" dirty="0"/>
              <a:t>Advocacy </a:t>
            </a:r>
            <a:r>
              <a:rPr lang="en-US" dirty="0" smtClean="0"/>
              <a:t>Advertising: Promotes Education </a:t>
            </a:r>
          </a:p>
          <a:p>
            <a:pPr lvl="1"/>
            <a:r>
              <a:rPr lang="en-US" dirty="0"/>
              <a:t>http://</a:t>
            </a:r>
            <a:r>
              <a:rPr lang="en-US" dirty="0" err="1"/>
              <a:t>oceanservice.noaa.gov</a:t>
            </a:r>
            <a:r>
              <a:rPr lang="en-US" dirty="0"/>
              <a:t>/education/</a:t>
            </a:r>
          </a:p>
        </p:txBody>
      </p:sp>
    </p:spTree>
    <p:extLst>
      <p:ext uri="{BB962C8B-B14F-4D97-AF65-F5344CB8AC3E}">
        <p14:creationId xmlns:p14="http://schemas.microsoft.com/office/powerpoint/2010/main" val="1799133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CURRENCY</a:t>
            </a:r>
            <a:endParaRPr lang="en-US" dirty="0"/>
          </a:p>
        </p:txBody>
      </p:sp>
      <p:sp>
        <p:nvSpPr>
          <p:cNvPr id="3" name="Content Placeholder 2"/>
          <p:cNvSpPr>
            <a:spLocks noGrp="1"/>
          </p:cNvSpPr>
          <p:nvPr>
            <p:ph idx="1"/>
          </p:nvPr>
        </p:nvSpPr>
        <p:spPr/>
        <p:txBody>
          <a:bodyPr/>
          <a:lstStyle/>
          <a:p>
            <a:r>
              <a:rPr lang="en-US" dirty="0" smtClean="0"/>
              <a:t>All pages have updated date information</a:t>
            </a:r>
          </a:p>
          <a:p>
            <a:r>
              <a:rPr lang="en-US" dirty="0" smtClean="0"/>
              <a:t>All pages updated/revised within past two years</a:t>
            </a:r>
            <a:endParaRPr lang="en-US" dirty="0"/>
          </a:p>
        </p:txBody>
      </p:sp>
    </p:spTree>
    <p:extLst>
      <p:ext uri="{BB962C8B-B14F-4D97-AF65-F5344CB8AC3E}">
        <p14:creationId xmlns:p14="http://schemas.microsoft.com/office/powerpoint/2010/main" val="22213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COVERAGE</a:t>
            </a:r>
            <a:endParaRPr lang="en-US" dirty="0"/>
          </a:p>
        </p:txBody>
      </p:sp>
      <p:sp>
        <p:nvSpPr>
          <p:cNvPr id="3" name="Content Placeholder 2"/>
          <p:cNvSpPr>
            <a:spLocks noGrp="1"/>
          </p:cNvSpPr>
          <p:nvPr>
            <p:ph idx="1"/>
          </p:nvPr>
        </p:nvSpPr>
        <p:spPr/>
        <p:txBody>
          <a:bodyPr>
            <a:normAutofit/>
          </a:bodyPr>
          <a:lstStyle/>
          <a:p>
            <a:r>
              <a:rPr lang="en-US" dirty="0" smtClean="0"/>
              <a:t>Site Is Complete (i.e. not under construction)</a:t>
            </a:r>
          </a:p>
          <a:p>
            <a:r>
              <a:rPr lang="en-US" dirty="0" smtClean="0"/>
              <a:t>All relevant topics discussed in depth</a:t>
            </a:r>
          </a:p>
          <a:p>
            <a:pPr lvl="1"/>
            <a:r>
              <a:rPr lang="en-US" dirty="0"/>
              <a:t>http://</a:t>
            </a:r>
            <a:r>
              <a:rPr lang="en-US" dirty="0" err="1"/>
              <a:t>oceanservice.noaa.gov</a:t>
            </a:r>
            <a:r>
              <a:rPr lang="en-US" dirty="0"/>
              <a:t>/facts/</a:t>
            </a:r>
            <a:endParaRPr lang="en-US" dirty="0" smtClean="0"/>
          </a:p>
          <a:p>
            <a:r>
              <a:rPr lang="en-US" dirty="0" smtClean="0"/>
              <a:t>Site </a:t>
            </a:r>
            <a:r>
              <a:rPr lang="en-US" dirty="0"/>
              <a:t>Map Clearly Displays all topics</a:t>
            </a:r>
          </a:p>
          <a:p>
            <a:pPr marL="349250" lvl="1" indent="0">
              <a:buNone/>
            </a:pPr>
            <a:r>
              <a:rPr lang="en-US" dirty="0"/>
              <a:t>	</a:t>
            </a:r>
            <a:r>
              <a:rPr lang="en-US" dirty="0">
                <a:hlinkClick r:id="rId2"/>
              </a:rPr>
              <a:t>http://oceanservice.noaa.gov/topics</a:t>
            </a:r>
            <a:r>
              <a:rPr lang="en-US" dirty="0" smtClean="0">
                <a:hlinkClick r:id="rId2"/>
              </a:rPr>
              <a:t>/</a:t>
            </a:r>
            <a:endParaRPr lang="en-US" dirty="0" smtClean="0"/>
          </a:p>
          <a:p>
            <a:pPr marL="349250" lvl="1" indent="0">
              <a:buNone/>
            </a:pPr>
            <a:r>
              <a:rPr lang="en-US" dirty="0" smtClean="0"/>
              <a:t>Main topics listed on homepage</a:t>
            </a:r>
          </a:p>
          <a:p>
            <a:pPr lvl="1"/>
            <a:r>
              <a:rPr lang="en-US" dirty="0">
                <a:hlinkClick r:id="rId3"/>
              </a:rPr>
              <a:t>http://</a:t>
            </a:r>
            <a:r>
              <a:rPr lang="en-US" dirty="0" smtClean="0">
                <a:hlinkClick r:id="rId3"/>
              </a:rPr>
              <a:t>oceanservice.noaa.gov</a:t>
            </a:r>
            <a:endParaRPr lang="en-US" dirty="0" smtClean="0"/>
          </a:p>
        </p:txBody>
      </p:sp>
    </p:spTree>
    <p:extLst>
      <p:ext uri="{BB962C8B-B14F-4D97-AF65-F5344CB8AC3E}">
        <p14:creationId xmlns:p14="http://schemas.microsoft.com/office/powerpoint/2010/main" val="3461409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Screen Shot 2016-02-19 at 11.50.34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0900"/>
            <a:ext cx="9144000" cy="5143500"/>
          </a:xfrm>
          <a:prstGeom prst="rect">
            <a:avLst/>
          </a:prstGeom>
        </p:spPr>
      </p:pic>
      <p:sp>
        <p:nvSpPr>
          <p:cNvPr id="5" name="TextBox 4"/>
          <p:cNvSpPr txBox="1"/>
          <p:nvPr/>
        </p:nvSpPr>
        <p:spPr>
          <a:xfrm>
            <a:off x="191880" y="6331515"/>
            <a:ext cx="8470964" cy="369332"/>
          </a:xfrm>
          <a:prstGeom prst="rect">
            <a:avLst/>
          </a:prstGeom>
          <a:noFill/>
        </p:spPr>
        <p:txBody>
          <a:bodyPr wrap="none" rtlCol="0">
            <a:spAutoFit/>
          </a:bodyPr>
          <a:lstStyle/>
          <a:p>
            <a:r>
              <a:rPr lang="en-US" dirty="0"/>
              <a:t>http://</a:t>
            </a:r>
            <a:r>
              <a:rPr lang="en-US" dirty="0" err="1"/>
              <a:t>ekits.press.discovery.com</a:t>
            </a:r>
            <a:r>
              <a:rPr lang="en-US" dirty="0"/>
              <a:t>/</a:t>
            </a:r>
            <a:r>
              <a:rPr lang="en-US" dirty="0" err="1"/>
              <a:t>ekits</a:t>
            </a:r>
            <a:r>
              <a:rPr lang="en-US" dirty="0"/>
              <a:t>/monster-week-mermaids/</a:t>
            </a:r>
            <a:r>
              <a:rPr lang="en-US" dirty="0" err="1"/>
              <a:t>index.html</a:t>
            </a:r>
            <a:endParaRPr lang="en-US" dirty="0"/>
          </a:p>
        </p:txBody>
      </p:sp>
      <p:sp>
        <p:nvSpPr>
          <p:cNvPr id="6" name="TextBox 5"/>
          <p:cNvSpPr txBox="1"/>
          <p:nvPr/>
        </p:nvSpPr>
        <p:spPr>
          <a:xfrm>
            <a:off x="230945" y="139060"/>
            <a:ext cx="7590135" cy="461665"/>
          </a:xfrm>
          <a:prstGeom prst="rect">
            <a:avLst/>
          </a:prstGeom>
          <a:noFill/>
        </p:spPr>
        <p:txBody>
          <a:bodyPr wrap="square" rtlCol="0">
            <a:spAutoFit/>
          </a:bodyPr>
          <a:lstStyle/>
          <a:p>
            <a:r>
              <a:rPr lang="en-US" sz="1200" dirty="0" smtClean="0"/>
              <a:t>Mermaids the body found is an informational site that gives pictures and evidences that mermaids are real.  With theories backed up with testimonies </a:t>
            </a:r>
            <a:r>
              <a:rPr lang="en-US" sz="1200" dirty="0"/>
              <a:t>and </a:t>
            </a:r>
            <a:r>
              <a:rPr lang="en-US" sz="1200" dirty="0" smtClean="0"/>
              <a:t>eye witnesses.</a:t>
            </a:r>
            <a:endParaRPr lang="en-US" sz="1200" dirty="0"/>
          </a:p>
        </p:txBody>
      </p:sp>
    </p:spTree>
    <p:extLst>
      <p:ext uri="{BB962C8B-B14F-4D97-AF65-F5344CB8AC3E}">
        <p14:creationId xmlns:p14="http://schemas.microsoft.com/office/powerpoint/2010/main" val="33880456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Authority </a:t>
            </a:r>
            <a:endParaRPr lang="en-US" dirty="0"/>
          </a:p>
        </p:txBody>
      </p:sp>
      <p:sp>
        <p:nvSpPr>
          <p:cNvPr id="4" name="Rectangle 3"/>
          <p:cNvSpPr/>
          <p:nvPr/>
        </p:nvSpPr>
        <p:spPr>
          <a:xfrm>
            <a:off x="0" y="1444532"/>
            <a:ext cx="9143999" cy="4801315"/>
          </a:xfrm>
          <a:prstGeom prst="rect">
            <a:avLst/>
          </a:prstGeom>
        </p:spPr>
        <p:txBody>
          <a:bodyPr wrap="square">
            <a:spAutoFit/>
          </a:bodyPr>
          <a:lstStyle/>
          <a:p>
            <a:endParaRPr lang="en-US" dirty="0" smtClean="0"/>
          </a:p>
          <a:p>
            <a:pPr marL="285750" indent="-285750">
              <a:buFont typeface="Arial"/>
              <a:buChar char="•"/>
            </a:pPr>
            <a:r>
              <a:rPr lang="en-US" dirty="0" smtClean="0"/>
              <a:t>Animal </a:t>
            </a:r>
            <a:r>
              <a:rPr lang="en-US" dirty="0"/>
              <a:t>Planet is responsible for page content</a:t>
            </a:r>
            <a:r>
              <a:rPr lang="en-US" dirty="0" smtClean="0"/>
              <a:t>.</a:t>
            </a:r>
          </a:p>
          <a:p>
            <a:pPr marL="285750" indent="-285750">
              <a:buFont typeface="Arial"/>
              <a:buChar char="•"/>
            </a:pPr>
            <a:endParaRPr lang="en-US" dirty="0"/>
          </a:p>
          <a:p>
            <a:pPr marL="285750" indent="-285750">
              <a:buFont typeface="Arial"/>
              <a:buChar char="•"/>
            </a:pPr>
            <a:r>
              <a:rPr lang="en-US" dirty="0"/>
              <a:t>Their credentials are that they are huge TV channel</a:t>
            </a:r>
            <a:r>
              <a:rPr lang="en-US" dirty="0" smtClean="0"/>
              <a:t>.</a:t>
            </a:r>
          </a:p>
          <a:p>
            <a:pPr marL="285750" indent="-285750">
              <a:buFont typeface="Arial"/>
              <a:buChar char="•"/>
            </a:pPr>
            <a:endParaRPr lang="en-US" dirty="0"/>
          </a:p>
          <a:p>
            <a:pPr marL="285750" indent="-285750">
              <a:buFont typeface="Arial"/>
              <a:buChar char="•"/>
            </a:pPr>
            <a:r>
              <a:rPr lang="en-US" dirty="0"/>
              <a:t>They are own by Discovery Communications </a:t>
            </a:r>
            <a:endParaRPr lang="en-US" dirty="0" smtClean="0"/>
          </a:p>
          <a:p>
            <a:endParaRPr lang="en-US" dirty="0"/>
          </a:p>
          <a:p>
            <a:pPr marL="285750" indent="-285750">
              <a:buFont typeface="Arial"/>
              <a:buChar char="•"/>
            </a:pPr>
            <a:r>
              <a:rPr lang="en-US" dirty="0"/>
              <a:t>Qualifications is that they run and operate multiple channels such as </a:t>
            </a:r>
          </a:p>
          <a:p>
            <a:pPr marL="285750" lvl="0" indent="-285750">
              <a:buFont typeface="Wingdings" charset="2"/>
              <a:buChar char="ü"/>
            </a:pPr>
            <a:r>
              <a:rPr lang="en-US" dirty="0" smtClean="0"/>
              <a:t> TLC</a:t>
            </a:r>
            <a:endParaRPr lang="en-US" dirty="0"/>
          </a:p>
          <a:p>
            <a:pPr marL="285750" lvl="0" indent="-285750">
              <a:buFont typeface="Wingdings" charset="2"/>
              <a:buChar char="ü"/>
            </a:pPr>
            <a:r>
              <a:rPr lang="en-US" dirty="0" err="1"/>
              <a:t>Eurosport</a:t>
            </a:r>
            <a:r>
              <a:rPr lang="en-US" dirty="0"/>
              <a:t> </a:t>
            </a:r>
          </a:p>
          <a:p>
            <a:pPr marL="285750" lvl="0" indent="-285750">
              <a:buFont typeface="Wingdings" charset="2"/>
              <a:buChar char="ü"/>
            </a:pPr>
            <a:r>
              <a:rPr lang="en-US" dirty="0"/>
              <a:t>Discovery Science </a:t>
            </a:r>
          </a:p>
          <a:p>
            <a:pPr marL="285750" lvl="0" indent="-285750">
              <a:buFont typeface="Wingdings" charset="2"/>
              <a:buChar char="ü"/>
            </a:pPr>
            <a:r>
              <a:rPr lang="en-US" dirty="0"/>
              <a:t>Discovery Channel </a:t>
            </a:r>
          </a:p>
          <a:p>
            <a:r>
              <a:rPr lang="en-US" dirty="0"/>
              <a:t> </a:t>
            </a:r>
          </a:p>
          <a:p>
            <a:pPr marL="285750" indent="-285750">
              <a:buFont typeface="Arial"/>
              <a:buChar char="•"/>
            </a:pPr>
            <a:r>
              <a:rPr lang="en-US" dirty="0"/>
              <a:t>It was not difficult to find the ownership of page.  Company logo is displayed.  The content creator is easy to find once you launch deeper into the website</a:t>
            </a:r>
            <a:r>
              <a:rPr lang="en-US" dirty="0" smtClean="0"/>
              <a:t>.</a:t>
            </a:r>
          </a:p>
          <a:p>
            <a:endParaRPr lang="en-US" dirty="0"/>
          </a:p>
          <a:p>
            <a:r>
              <a:rPr lang="en-US" cap="all" dirty="0"/>
              <a:t>TAHLI KOUPERSTEIN | </a:t>
            </a:r>
            <a:r>
              <a:rPr lang="en-US" cap="all" dirty="0">
                <a:hlinkClick r:id="rId2"/>
              </a:rPr>
              <a:t>TAHLI_KOUPERSTEIN@DISCOVERY.COM</a:t>
            </a:r>
            <a:r>
              <a:rPr lang="en-US" cap="all" dirty="0"/>
              <a:t> | 240.662.2221</a:t>
            </a:r>
            <a:endParaRPr lang="en-US" dirty="0"/>
          </a:p>
        </p:txBody>
      </p:sp>
    </p:spTree>
    <p:extLst>
      <p:ext uri="{BB962C8B-B14F-4D97-AF65-F5344CB8AC3E}">
        <p14:creationId xmlns:p14="http://schemas.microsoft.com/office/powerpoint/2010/main" val="4004612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Accuracy </a:t>
            </a:r>
            <a:endParaRPr lang="en-US" dirty="0"/>
          </a:p>
        </p:txBody>
      </p:sp>
      <p:sp>
        <p:nvSpPr>
          <p:cNvPr id="4" name="Rectangle 3"/>
          <p:cNvSpPr/>
          <p:nvPr/>
        </p:nvSpPr>
        <p:spPr>
          <a:xfrm>
            <a:off x="549275" y="1704579"/>
            <a:ext cx="8042276" cy="3416320"/>
          </a:xfrm>
          <a:prstGeom prst="rect">
            <a:avLst/>
          </a:prstGeom>
        </p:spPr>
        <p:txBody>
          <a:bodyPr wrap="square">
            <a:spAutoFit/>
          </a:bodyPr>
          <a:lstStyle/>
          <a:p>
            <a:r>
              <a:rPr lang="en-US" dirty="0"/>
              <a:t> </a:t>
            </a:r>
          </a:p>
          <a:p>
            <a:pPr marL="285750" indent="-285750">
              <a:buFont typeface="Arial"/>
              <a:buChar char="•"/>
            </a:pPr>
            <a:r>
              <a:rPr lang="en-US" dirty="0"/>
              <a:t>The site does link to additional sources and material however all the resources are linked into web site. </a:t>
            </a:r>
            <a:endParaRPr lang="en-US" dirty="0" smtClean="0"/>
          </a:p>
          <a:p>
            <a:r>
              <a:rPr lang="en-US" dirty="0" smtClean="0"/>
              <a:t> </a:t>
            </a:r>
          </a:p>
          <a:p>
            <a:pPr marL="285750" indent="-285750">
              <a:buFont typeface="Arial"/>
              <a:buChar char="•"/>
            </a:pPr>
            <a:r>
              <a:rPr lang="en-US" dirty="0" smtClean="0"/>
              <a:t>No </a:t>
            </a:r>
            <a:r>
              <a:rPr lang="en-US" dirty="0"/>
              <a:t>data or outside source is credited. </a:t>
            </a:r>
            <a:endParaRPr lang="en-US" dirty="0" smtClean="0"/>
          </a:p>
          <a:p>
            <a:endParaRPr lang="en-US" dirty="0" smtClean="0"/>
          </a:p>
          <a:p>
            <a:pPr marL="285750" indent="-285750">
              <a:buFont typeface="Arial"/>
              <a:buChar char="•"/>
            </a:pPr>
            <a:r>
              <a:rPr lang="en-US" dirty="0" smtClean="0"/>
              <a:t> </a:t>
            </a:r>
            <a:r>
              <a:rPr lang="en-US" dirty="0"/>
              <a:t>Webpage includes lies, myths</a:t>
            </a:r>
            <a:r>
              <a:rPr lang="en-US" dirty="0" smtClean="0"/>
              <a:t>.</a:t>
            </a:r>
          </a:p>
          <a:p>
            <a:r>
              <a:rPr lang="en-US" dirty="0" smtClean="0"/>
              <a:t> </a:t>
            </a:r>
          </a:p>
          <a:p>
            <a:pPr marL="285750" indent="-285750">
              <a:buFont typeface="Arial"/>
              <a:buChar char="•"/>
            </a:pPr>
            <a:r>
              <a:rPr lang="en-US" dirty="0" smtClean="0"/>
              <a:t> </a:t>
            </a:r>
            <a:r>
              <a:rPr lang="en-US" dirty="0"/>
              <a:t>Images on site have been photoshopped, altered or completely made up</a:t>
            </a:r>
            <a:r>
              <a:rPr lang="en-US" dirty="0" smtClean="0"/>
              <a:t>.</a:t>
            </a:r>
          </a:p>
          <a:p>
            <a:endParaRPr lang="en-US" dirty="0"/>
          </a:p>
          <a:p>
            <a:r>
              <a:rPr lang="en-US" dirty="0"/>
              <a:t> </a:t>
            </a:r>
            <a:r>
              <a:rPr lang="en-US" dirty="0" smtClean="0"/>
              <a:t>Ex.</a:t>
            </a:r>
            <a:endParaRPr lang="en-US" dirty="0"/>
          </a:p>
        </p:txBody>
      </p:sp>
      <p:pic>
        <p:nvPicPr>
          <p:cNvPr id="5" name="Picture 4" descr="Screen Shot 2016-02-19 at 12.28.3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0795" y="4522743"/>
            <a:ext cx="4171895" cy="2139130"/>
          </a:xfrm>
          <a:prstGeom prst="rect">
            <a:avLst/>
          </a:prstGeom>
        </p:spPr>
      </p:pic>
    </p:spTree>
    <p:extLst>
      <p:ext uri="{BB962C8B-B14F-4D97-AF65-F5344CB8AC3E}">
        <p14:creationId xmlns:p14="http://schemas.microsoft.com/office/powerpoint/2010/main" val="15312941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82</TotalTime>
  <Words>532</Words>
  <Application>Microsoft Macintosh PowerPoint</Application>
  <PresentationFormat>On-screen Show (4:3)</PresentationFormat>
  <Paragraphs>89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Breeze</vt:lpstr>
      <vt:lpstr>National Ocean Service</vt:lpstr>
      <vt:lpstr>AUTHORITY</vt:lpstr>
      <vt:lpstr>ACCURACY</vt:lpstr>
      <vt:lpstr>OBJECTIVITY</vt:lpstr>
      <vt:lpstr>CURRENCY</vt:lpstr>
      <vt:lpstr>COVERAGE</vt:lpstr>
      <vt:lpstr>PowerPoint Presentation</vt:lpstr>
      <vt:lpstr>Authority </vt:lpstr>
      <vt:lpstr>Accuracy </vt:lpstr>
      <vt:lpstr>Objectivity </vt:lpstr>
      <vt:lpstr>Currency </vt:lpstr>
      <vt:lpstr>Coverage </vt:lpstr>
    </vt:vector>
  </TitlesOfParts>
  <Company>MSU Denver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AUTHORITY</dc:title>
  <dc:creator>Information Technology</dc:creator>
  <cp:lastModifiedBy>Information Technology</cp:lastModifiedBy>
  <cp:revision>12</cp:revision>
  <dcterms:created xsi:type="dcterms:W3CDTF">2016-02-19T18:16:05Z</dcterms:created>
  <dcterms:modified xsi:type="dcterms:W3CDTF">2016-02-19T19:48:21Z</dcterms:modified>
</cp:coreProperties>
</file>